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531" r:id="rId3"/>
    <p:sldId id="534" r:id="rId4"/>
    <p:sldId id="533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263" r:id="rId13"/>
    <p:sldId id="384" r:id="rId14"/>
    <p:sldId id="507" r:id="rId15"/>
    <p:sldId id="505" r:id="rId16"/>
    <p:sldId id="506" r:id="rId17"/>
    <p:sldId id="508" r:id="rId18"/>
    <p:sldId id="509" r:id="rId19"/>
    <p:sldId id="510" r:id="rId20"/>
    <p:sldId id="511" r:id="rId21"/>
    <p:sldId id="512" r:id="rId22"/>
    <p:sldId id="425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436" r:id="rId31"/>
    <p:sldId id="520" r:id="rId32"/>
    <p:sldId id="521" r:id="rId33"/>
    <p:sldId id="522" r:id="rId34"/>
    <p:sldId id="523" r:id="rId35"/>
    <p:sldId id="524" r:id="rId36"/>
    <p:sldId id="525" r:id="rId37"/>
    <p:sldId id="440" r:id="rId38"/>
    <p:sldId id="526" r:id="rId39"/>
    <p:sldId id="527" r:id="rId40"/>
    <p:sldId id="528" r:id="rId41"/>
    <p:sldId id="529" r:id="rId42"/>
    <p:sldId id="530" r:id="rId43"/>
    <p:sldId id="379" r:id="rId44"/>
  </p:sldIdLst>
  <p:sldSz cx="12192000" cy="6858000"/>
  <p:notesSz cx="6858000" cy="9144000"/>
  <p:embeddedFontLst>
    <p:embeddedFont>
      <p:font typeface="隶书" panose="02010509060101010101" pitchFamily="49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58" y="54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38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5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0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1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en-US" altLang="zh-CN" sz="12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7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同时可以检测用例描述的健壮性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4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渡河须用筏</a:t>
            </a:r>
            <a:r>
              <a:rPr lang="en-US" altLang="zh-CN" dirty="0"/>
              <a:t>,</a:t>
            </a:r>
            <a:r>
              <a:rPr lang="zh-CN" altLang="en-US"/>
              <a:t>到岸不须舟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2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522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46589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3586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6523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56342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16139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56545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159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09094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87151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3045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95252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9108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78273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1400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0631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692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939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12695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26045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7264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6031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23581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3585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829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42429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7033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1382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353570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301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821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718144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第五章  需求与设计的桥梁：健壮性分析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5273040" imgH="3856747" progId="Visio.Drawing.11">
                  <p:embed/>
                </p:oleObj>
              </mc:Choice>
              <mc:Fallback>
                <p:oleObj name="Visio" r:id="rId3" imgW="5273040" imgH="3856747" progId="Visio.Drawing.11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016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</a:p>
        </p:txBody>
      </p:sp>
    </p:spTree>
    <p:extLst>
      <p:ext uri="{BB962C8B-B14F-4D97-AF65-F5344CB8AC3E}">
        <p14:creationId xmlns:p14="http://schemas.microsoft.com/office/powerpoint/2010/main" val="4124156769"/>
      </p:ext>
    </p:extLst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2174845"/>
              <a:ext cx="3518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健壮性分析的价值和基本概念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107933"/>
            <a:ext cx="6501248" cy="1591067"/>
            <a:chOff x="3328988" y="3107933"/>
            <a:chExt cx="6501248" cy="1591067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3107933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健壮性分析的步骤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474051" y="5022869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更新域模型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  <p:extLst>
      <p:ext uri="{BB962C8B-B14F-4D97-AF65-F5344CB8AC3E}">
        <p14:creationId xmlns:p14="http://schemas.microsoft.com/office/powerpoint/2010/main" val="156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485" y="13211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用例分析强调站在用户角度看问题，而设计强调的是站在技术人员角度看问题，如何衔接两种角度的转换。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786" y="3500438"/>
            <a:ext cx="7612198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我们需要一座桥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31567" y="63783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709" y="1232791"/>
            <a:ext cx="1119400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后序的设计实现都是基于如下前提：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用例及用例描述正确；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域模型正确。</a:t>
            </a:r>
          </a:p>
        </p:txBody>
      </p:sp>
      <p:pic>
        <p:nvPicPr>
          <p:cNvPr id="9" name="内容占位符 7" descr="map.jpg"/>
          <p:cNvPicPr>
            <a:picLocks noChangeAspect="1"/>
          </p:cNvPicPr>
          <p:nvPr/>
        </p:nvPicPr>
        <p:blipFill>
          <a:blip r:embed="rId2"/>
          <a:srcRect l="39506"/>
          <a:stretch>
            <a:fillRect/>
          </a:stretch>
        </p:blipFill>
        <p:spPr bwMode="auto">
          <a:xfrm>
            <a:off x="5251224" y="1925327"/>
            <a:ext cx="6684908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/>
          <p:nvPr/>
        </p:nvGrpSpPr>
        <p:grpSpPr>
          <a:xfrm>
            <a:off x="3331567" y="5286364"/>
            <a:ext cx="7911833" cy="1571636"/>
            <a:chOff x="928662" y="4714884"/>
            <a:chExt cx="7911833" cy="1571636"/>
          </a:xfrm>
        </p:grpSpPr>
        <p:pic>
          <p:nvPicPr>
            <p:cNvPr id="11" name="Picture 6" descr="http://www.chinadele.com/upfiles/article/2006092710525790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8662" y="4714884"/>
              <a:ext cx="1731228" cy="1571636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500298" y="5429264"/>
              <a:ext cx="6340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健壮性分析帮助完善和确认需求分析的成果。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健壮了什么？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2840077" y="637832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用例的对象化图示，将用例和对象链接起来。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指出了参与用例场景的对象相互之间如何交互。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确保用例文本的正确性，从而提供了健康性检查。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帮助确保用例考虑了所有必需的扩展路径，从而提供了完整性和正确性检查。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让你能够</a:t>
            </a:r>
            <a:r>
              <a:rPr lang="en-US" altLang="zh-CN" dirty="0"/>
              <a:t>(</a:t>
            </a:r>
            <a:r>
              <a:rPr lang="zh-CN" altLang="en-US" dirty="0"/>
              <a:t>持续</a:t>
            </a:r>
            <a:r>
              <a:rPr lang="en-US" altLang="zh-CN" dirty="0"/>
              <a:t>)</a:t>
            </a:r>
            <a:r>
              <a:rPr lang="zh-CN" altLang="en-US" dirty="0"/>
              <a:t>发现对象。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缩小分析和设计的鸿沟，从而最终完成初步设计。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健壮性分析的优点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741936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0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222607"/>
            <a:ext cx="1078992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健壮性分析中的三种元素：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边界类</a:t>
            </a:r>
            <a:r>
              <a:rPr lang="en-US" altLang="zh-CN" b="1" dirty="0">
                <a:solidFill>
                  <a:srgbClr val="FF0000"/>
                </a:solidFill>
              </a:rPr>
              <a:t>[Boundary objects]</a:t>
            </a:r>
            <a:r>
              <a:rPr lang="zh-CN" altLang="en-US" dirty="0"/>
              <a:t>与用户交互的对象，系统和外部世界的界面，如窗口，对话框等等。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实体类</a:t>
            </a:r>
            <a:r>
              <a:rPr lang="en-US" altLang="zh-CN" b="1" dirty="0">
                <a:solidFill>
                  <a:srgbClr val="FF0000"/>
                </a:solidFill>
              </a:rPr>
              <a:t>[Entity objects]</a:t>
            </a:r>
            <a:r>
              <a:rPr lang="zh-CN" altLang="en-US" dirty="0"/>
              <a:t>是现实世界存在的实体对象，域模型中的类，它常对应于数据库表和文件。有些实体对象是“临时”对象（如搜索结果），当用例结束后将消失。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控制器类</a:t>
            </a:r>
            <a:r>
              <a:rPr lang="en-US" altLang="zh-CN" b="1" dirty="0">
                <a:solidFill>
                  <a:srgbClr val="FF0000"/>
                </a:solidFill>
              </a:rPr>
              <a:t>[Controller objects]</a:t>
            </a:r>
            <a:r>
              <a:rPr lang="zh-CN" altLang="en-US" dirty="0"/>
              <a:t>边界和实体间的“粘合剂”</a:t>
            </a:r>
            <a:r>
              <a:rPr lang="en-US" altLang="zh-CN" dirty="0"/>
              <a:t>,</a:t>
            </a:r>
            <a:r>
              <a:rPr lang="zh-CN" altLang="en-US" dirty="0"/>
              <a:t>将边界对象和实体对象关联起来，它包含了大部分应用逻辑，它们在用户和对象之间架起一座桥梁。控制对象中包含经常修改的业务规则和策略。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73042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22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cnblogs.com/cnblogs_com/acis_/petshop_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21" y="1928803"/>
            <a:ext cx="6029325" cy="4333875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t="50000" r="78474"/>
          <a:stretch>
            <a:fillRect/>
          </a:stretch>
        </p:blipFill>
        <p:spPr bwMode="auto">
          <a:xfrm>
            <a:off x="9167834" y="1571612"/>
            <a:ext cx="1143008" cy="15001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7670" t="50000" r="38114" b="9524"/>
          <a:stretch>
            <a:fillRect/>
          </a:stretch>
        </p:blipFill>
        <p:spPr bwMode="auto">
          <a:xfrm>
            <a:off x="9096396" y="4357694"/>
            <a:ext cx="1285884" cy="12144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78031" t="50000" b="11905"/>
          <a:stretch>
            <a:fillRect/>
          </a:stretch>
        </p:blipFill>
        <p:spPr bwMode="auto">
          <a:xfrm>
            <a:off x="9167835" y="3143248"/>
            <a:ext cx="1166575" cy="11430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左右箭头 7"/>
          <p:cNvSpPr/>
          <p:nvPr/>
        </p:nvSpPr>
        <p:spPr>
          <a:xfrm>
            <a:off x="8024826" y="2214554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右箭头 8"/>
          <p:cNvSpPr/>
          <p:nvPr/>
        </p:nvSpPr>
        <p:spPr>
          <a:xfrm>
            <a:off x="8024826" y="3429000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右箭头 9"/>
          <p:cNvSpPr/>
          <p:nvPr/>
        </p:nvSpPr>
        <p:spPr>
          <a:xfrm>
            <a:off x="7953388" y="4643446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经典的三层架构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360142" y="637832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05675"/>
            <a:ext cx="10972800" cy="4389120"/>
          </a:xfrm>
        </p:spPr>
        <p:txBody>
          <a:bodyPr/>
          <a:lstStyle/>
          <a:p>
            <a:r>
              <a:rPr lang="zh-CN" altLang="en-US" dirty="0"/>
              <a:t>健壮性分析中的三种元素图例：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3441010" y="2328858"/>
            <a:ext cx="5309979" cy="30003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654" y="1276643"/>
            <a:ext cx="554356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域建模比普通的项目术语表优良的地方体现在：以图示化的方式清晰地显示出不同术语间的关系。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690092" y="629602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5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1450" y="1505675"/>
            <a:ext cx="55438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健壮性分析中三种元素的交互规则：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只可以和</a:t>
            </a:r>
            <a:r>
              <a:rPr lang="zh-CN" altLang="en-US" dirty="0">
                <a:solidFill>
                  <a:srgbClr val="FF0000"/>
                </a:solidFill>
              </a:rPr>
              <a:t>边界</a:t>
            </a:r>
            <a:r>
              <a:rPr lang="zh-CN" altLang="en-US" dirty="0"/>
              <a:t>对象通话；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边界</a:t>
            </a:r>
            <a:r>
              <a:rPr lang="zh-CN" altLang="en-US" dirty="0"/>
              <a:t>对象和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可以和另一个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实体</a:t>
            </a:r>
            <a:r>
              <a:rPr lang="zh-CN" altLang="en-US" dirty="0"/>
              <a:t>对象可以互相通话（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zh-CN" altLang="en-US" dirty="0"/>
              <a:t>）；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6" t="3456" r="7068" b="3786"/>
          <a:stretch>
            <a:fillRect/>
          </a:stretch>
        </p:blipFill>
        <p:spPr bwMode="auto">
          <a:xfrm>
            <a:off x="6900226" y="1758799"/>
            <a:ext cx="5064485" cy="4135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095366"/>
            <a:ext cx="2895600" cy="244475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gray">
          <a:xfrm flipH="1">
            <a:off x="0" y="6035040"/>
            <a:ext cx="281940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gray">
          <a:xfrm flipH="1">
            <a:off x="0" y="3596640"/>
            <a:ext cx="609600" cy="2667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1614488" y="31775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2438400" y="39014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2908300" y="4965065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19216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gray">
          <a:xfrm flipH="1">
            <a:off x="0" y="3385504"/>
            <a:ext cx="1665288" cy="287813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gray">
          <a:xfrm flipH="1">
            <a:off x="0" y="5115878"/>
            <a:ext cx="2895600" cy="1147762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gray">
          <a:xfrm flipH="1">
            <a:off x="0" y="1877378"/>
            <a:ext cx="1866900" cy="438626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gray">
          <a:xfrm flipH="1">
            <a:off x="1" y="3204528"/>
            <a:ext cx="2309813" cy="305911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gray">
          <a:xfrm flipH="1">
            <a:off x="0" y="4471354"/>
            <a:ext cx="2846388" cy="1792287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gray">
          <a:xfrm flipH="1">
            <a:off x="0" y="5517516"/>
            <a:ext cx="3867150" cy="746125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0" y="4130040"/>
            <a:ext cx="2514600" cy="2362200"/>
            <a:chOff x="0" y="2654"/>
            <a:chExt cx="1592" cy="1522"/>
          </a:xfrm>
        </p:grpSpPr>
        <p:sp>
          <p:nvSpPr>
            <p:cNvPr id="18" name="Arc 15"/>
            <p:cNvSpPr>
              <a:spLocks/>
            </p:cNvSpPr>
            <p:nvPr/>
          </p:nvSpPr>
          <p:spPr bwMode="gray">
            <a:xfrm>
              <a:off x="0" y="2733"/>
              <a:ext cx="1440" cy="144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80808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gray">
            <a:xfrm flipH="1">
              <a:off x="0" y="2654"/>
              <a:ext cx="1592" cy="152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rc 17"/>
            <p:cNvSpPr>
              <a:spLocks/>
            </p:cNvSpPr>
            <p:nvPr/>
          </p:nvSpPr>
          <p:spPr bwMode="gray">
            <a:xfrm>
              <a:off x="0" y="2796"/>
              <a:ext cx="1382" cy="13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gamma/>
                    <a:shade val="72941"/>
                    <a:invGamma/>
                  </a:srgbClr>
                </a:gs>
                <a:gs pos="100000">
                  <a:srgbClr val="CBBC63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Arc 18"/>
            <p:cNvSpPr>
              <a:spLocks/>
            </p:cNvSpPr>
            <p:nvPr/>
          </p:nvSpPr>
          <p:spPr bwMode="gray">
            <a:xfrm>
              <a:off x="14" y="2817"/>
              <a:ext cx="1347" cy="134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alpha val="0"/>
                  </a:srgbClr>
                </a:gs>
                <a:gs pos="100000">
                  <a:srgbClr val="CBBC63">
                    <a:gamma/>
                    <a:tint val="63529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46" y="3373"/>
              <a:ext cx="1036" cy="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交互规则的意义</a:t>
              </a:r>
              <a:endPara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AutoShape 24"/>
          <p:cNvSpPr>
            <a:spLocks noChangeArrowheads="1"/>
          </p:cNvSpPr>
          <p:nvPr/>
        </p:nvSpPr>
        <p:spPr bwMode="gray">
          <a:xfrm>
            <a:off x="3825876" y="5126991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0980"/>
                  <a:invGamma/>
                </a:schemeClr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black">
          <a:xfrm>
            <a:off x="2774949" y="1320165"/>
            <a:ext cx="8798741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交互规则帮助强化用例文本的“名词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动词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名词”的语法格式。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black">
          <a:xfrm>
            <a:off x="3143240" y="2680653"/>
            <a:ext cx="843045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如果用例文本遵循的这个格式，健壮性图非常容易画出；如果不是，则画起来会很困难。</a:t>
            </a: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black">
          <a:xfrm>
            <a:off x="3571868" y="3597190"/>
            <a:ext cx="8001822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警示：如果不能从用例画出健壮性图，怎么可能从用例创建详细设计呢？时序图本质上是完全的“名词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动词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名词”格式：对象是名词，对象间传递的消息是动词。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black">
          <a:xfrm>
            <a:off x="4648200" y="5069998"/>
            <a:ext cx="692549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因此，通过以此格式描述的用例文本，可以非常容易地进行详细设计。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41"/>
          <p:cNvSpPr>
            <a:spLocks noChangeArrowheads="1"/>
          </p:cNvSpPr>
          <p:nvPr/>
        </p:nvSpPr>
        <p:spPr bwMode="gray">
          <a:xfrm>
            <a:off x="1695451" y="1340804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000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utoShape 42"/>
          <p:cNvSpPr>
            <a:spLocks noChangeArrowheads="1"/>
          </p:cNvSpPr>
          <p:nvPr/>
        </p:nvSpPr>
        <p:spPr bwMode="gray">
          <a:xfrm>
            <a:off x="2181226" y="2706054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28627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gray">
          <a:xfrm>
            <a:off x="2776539" y="4017329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9216"/>
                  <a:invGamma/>
                </a:schemeClr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utoShape 44"/>
          <p:cNvSpPr>
            <a:spLocks noChangeArrowheads="1"/>
          </p:cNvSpPr>
          <p:nvPr/>
        </p:nvSpPr>
        <p:spPr bwMode="gray">
          <a:xfrm>
            <a:off x="534988" y="3366453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utoShape 45"/>
          <p:cNvSpPr>
            <a:spLocks noChangeArrowheads="1"/>
          </p:cNvSpPr>
          <p:nvPr/>
        </p:nvSpPr>
        <p:spPr bwMode="gray">
          <a:xfrm>
            <a:off x="2843213" y="59334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19216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40" name="燕尾形 3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燕尾形 4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3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  <p:extLst>
      <p:ext uri="{BB962C8B-B14F-4D97-AF65-F5344CB8AC3E}">
        <p14:creationId xmlns:p14="http://schemas.microsoft.com/office/powerpoint/2010/main" val="26839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26"/>
          <p:cNvSpPr>
            <a:spLocks noChangeShapeType="1"/>
          </p:cNvSpPr>
          <p:nvPr/>
        </p:nvSpPr>
        <p:spPr bwMode="auto">
          <a:xfrm>
            <a:off x="3152775" y="1643051"/>
            <a:ext cx="0" cy="3736975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>
            <a:off x="940088" y="3490265"/>
            <a:ext cx="4425374" cy="45720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4" name="Line 3"/>
          <p:cNvSpPr>
            <a:spLocks noChangeShapeType="1"/>
          </p:cNvSpPr>
          <p:nvPr/>
        </p:nvSpPr>
        <p:spPr bwMode="black">
          <a:xfrm>
            <a:off x="6850062" y="1965314"/>
            <a:ext cx="0" cy="3108325"/>
          </a:xfrm>
          <a:prstGeom prst="line">
            <a:avLst/>
          </a:prstGeom>
          <a:noFill/>
          <a:ln w="28575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1379456" y="1801918"/>
            <a:ext cx="3543462" cy="3397016"/>
          </a:xfrm>
          <a:prstGeom prst="ellipse">
            <a:avLst/>
          </a:prstGeom>
          <a:noFill/>
          <a:ln w="9525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46" name="Group 20"/>
          <p:cNvGrpSpPr>
            <a:grpSpLocks/>
          </p:cNvGrpSpPr>
          <p:nvPr/>
        </p:nvGrpSpPr>
        <p:grpSpPr bwMode="auto">
          <a:xfrm>
            <a:off x="1848002" y="2091946"/>
            <a:ext cx="2962114" cy="2874108"/>
            <a:chOff x="579" y="1589"/>
            <a:chExt cx="1358" cy="1358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10980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  <a:headEnd/>
              <a:tailEnd/>
            </a:ln>
            <a:effectLst>
              <a:outerShdw dist="81320" dir="3080412" algn="ctr" rotWithShape="0">
                <a:srgbClr val="5F5F5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shade val="74118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9" name="Oval 23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50" name="Oval 24"/>
          <p:cNvSpPr>
            <a:spLocks noChangeArrowheads="1"/>
          </p:cNvSpPr>
          <p:nvPr/>
        </p:nvSpPr>
        <p:spPr bwMode="auto">
          <a:xfrm>
            <a:off x="1125544" y="1582699"/>
            <a:ext cx="4041762" cy="3846566"/>
          </a:xfrm>
          <a:prstGeom prst="ellipse">
            <a:avLst/>
          </a:prstGeom>
          <a:noFill/>
          <a:ln w="19050">
            <a:solidFill>
              <a:srgbClr val="FEFEFE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51" name="Rectangle 42"/>
          <p:cNvSpPr>
            <a:spLocks noChangeArrowheads="1"/>
          </p:cNvSpPr>
          <p:nvPr/>
        </p:nvSpPr>
        <p:spPr bwMode="black">
          <a:xfrm>
            <a:off x="4595802" y="1714488"/>
            <a:ext cx="61436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第一步：创建一个空的健壮性图。</a:t>
            </a:r>
            <a:endParaRPr 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black">
          <a:xfrm>
            <a:off x="5810248" y="3143248"/>
            <a:ext cx="485775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第三步：从基本路径的第一句话开始画健壮性图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black">
          <a:xfrm>
            <a:off x="5595934" y="2221048"/>
            <a:ext cx="5072066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第二步：直接将用例文本粘贴到图上（基本路径和扩展路径）。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black">
          <a:xfrm>
            <a:off x="5595934" y="3929067"/>
            <a:ext cx="5072066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第四步：贯串整个用例基本路径，一次一个句子，画执行者、适当的边界对象和实体对象以及控制器，和各元素之间的连线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Rectangle 46"/>
          <p:cNvSpPr>
            <a:spLocks noChangeArrowheads="1"/>
          </p:cNvSpPr>
          <p:nvPr/>
        </p:nvSpPr>
        <p:spPr bwMode="black">
          <a:xfrm>
            <a:off x="4810116" y="4935692"/>
            <a:ext cx="5857884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第五步：将每一个扩展路径画在健壮性图上，并以红色标示出。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" name="Group 48"/>
          <p:cNvGrpSpPr>
            <a:grpSpLocks/>
          </p:cNvGrpSpPr>
          <p:nvPr/>
        </p:nvGrpSpPr>
        <p:grpSpPr bwMode="auto">
          <a:xfrm>
            <a:off x="4172642" y="1714488"/>
            <a:ext cx="423160" cy="402526"/>
            <a:chOff x="2928" y="2208"/>
            <a:chExt cx="262" cy="262"/>
          </a:xfrm>
        </p:grpSpPr>
        <p:sp>
          <p:nvSpPr>
            <p:cNvPr id="61" name="Oval 4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2" name="Oval 50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3" name="Group 51"/>
          <p:cNvGrpSpPr>
            <a:grpSpLocks/>
          </p:cNvGrpSpPr>
          <p:nvPr/>
        </p:nvGrpSpPr>
        <p:grpSpPr bwMode="auto">
          <a:xfrm>
            <a:off x="4958460" y="2428868"/>
            <a:ext cx="423160" cy="402526"/>
            <a:chOff x="2928" y="2208"/>
            <a:chExt cx="262" cy="262"/>
          </a:xfrm>
        </p:grpSpPr>
        <p:sp>
          <p:nvSpPr>
            <p:cNvPr id="64" name="Oval 52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5" name="Oval 53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6" name="Group 54"/>
          <p:cNvGrpSpPr>
            <a:grpSpLocks/>
          </p:cNvGrpSpPr>
          <p:nvPr/>
        </p:nvGrpSpPr>
        <p:grpSpPr bwMode="auto">
          <a:xfrm>
            <a:off x="5315650" y="3286124"/>
            <a:ext cx="423160" cy="402526"/>
            <a:chOff x="2928" y="2208"/>
            <a:chExt cx="262" cy="262"/>
          </a:xfrm>
        </p:grpSpPr>
        <p:sp>
          <p:nvSpPr>
            <p:cNvPr id="67" name="Oval 5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8" name="Oval 5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9" name="Group 57"/>
          <p:cNvGrpSpPr>
            <a:grpSpLocks/>
          </p:cNvGrpSpPr>
          <p:nvPr/>
        </p:nvGrpSpPr>
        <p:grpSpPr bwMode="auto">
          <a:xfrm>
            <a:off x="5029898" y="4148127"/>
            <a:ext cx="423160" cy="402526"/>
            <a:chOff x="2928" y="2208"/>
            <a:chExt cx="262" cy="262"/>
          </a:xfrm>
        </p:grpSpPr>
        <p:sp>
          <p:nvSpPr>
            <p:cNvPr id="70" name="Oval 5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1" name="Oval 59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72" name="Group 60"/>
          <p:cNvGrpSpPr>
            <a:grpSpLocks/>
          </p:cNvGrpSpPr>
          <p:nvPr/>
        </p:nvGrpSpPr>
        <p:grpSpPr bwMode="auto">
          <a:xfrm>
            <a:off x="4315518" y="4929198"/>
            <a:ext cx="423160" cy="402526"/>
            <a:chOff x="2928" y="2208"/>
            <a:chExt cx="262" cy="262"/>
          </a:xfrm>
        </p:grpSpPr>
        <p:sp>
          <p:nvSpPr>
            <p:cNvPr id="73" name="Oval 6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" name="Oval 62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681152" y="646137"/>
            <a:ext cx="491490" cy="318085"/>
            <a:chOff x="3017520" y="601990"/>
            <a:chExt cx="491490" cy="414010"/>
          </a:xfrm>
        </p:grpSpPr>
        <p:sp>
          <p:nvSpPr>
            <p:cNvPr id="35" name="燕尾形 3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7" grpId="0"/>
      <p:bldP spid="58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3781"/>
          <a:stretch>
            <a:fillRect/>
          </a:stretch>
        </p:blipFill>
        <p:spPr bwMode="auto">
          <a:xfrm>
            <a:off x="1676817" y="1239378"/>
            <a:ext cx="8499149" cy="511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第一步：创建空健壮性图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64867" y="624700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3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318" y="1508943"/>
            <a:ext cx="7915364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第二步：将用例文本粘贴到图上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204148" y="621323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08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2305" t="16473" r="25000" b="18604"/>
          <a:stretch>
            <a:fillRect/>
          </a:stretch>
        </p:blipFill>
        <p:spPr bwMode="auto">
          <a:xfrm>
            <a:off x="1565202" y="1221013"/>
            <a:ext cx="8265035" cy="517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第三步：从基本流程的第一句话开始画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7345086" y="60851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0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t="7812" r="38867" b="7812"/>
          <a:stretch>
            <a:fillRect/>
          </a:stretch>
        </p:blipFill>
        <p:spPr bwMode="auto">
          <a:xfrm>
            <a:off x="2952744" y="1114332"/>
            <a:ext cx="6286512" cy="542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第四步：贯穿画完用例基本流程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37036" y="63776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0156" t="18992" r="18945" b="12209"/>
          <a:stretch>
            <a:fillRect/>
          </a:stretch>
        </p:blipFill>
        <p:spPr bwMode="auto">
          <a:xfrm>
            <a:off x="1875034" y="1203493"/>
            <a:ext cx="864399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第五步：画出所有扩展流程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329912" y="61871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5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7510" y="1209475"/>
            <a:ext cx="8584418" cy="519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45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中进行健壮性分析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673625" y="623431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05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353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  <p:extLst>
      <p:ext uri="{BB962C8B-B14F-4D97-AF65-F5344CB8AC3E}">
        <p14:creationId xmlns:p14="http://schemas.microsoft.com/office/powerpoint/2010/main" val="2781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3125" r="29492" b="4496"/>
          <a:stretch>
            <a:fillRect/>
          </a:stretch>
        </p:blipFill>
        <p:spPr bwMode="auto">
          <a:xfrm>
            <a:off x="2809853" y="1142984"/>
            <a:ext cx="6979199" cy="571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椭圆 7"/>
          <p:cNvSpPr/>
          <p:nvPr/>
        </p:nvSpPr>
        <p:spPr>
          <a:xfrm>
            <a:off x="7596198" y="1071546"/>
            <a:ext cx="114300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596198" y="4500570"/>
            <a:ext cx="114300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667636" y="5429264"/>
            <a:ext cx="114300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高级话题：优化健壮性分析图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700627" y="61656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40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t="2187" r="20117" b="5000"/>
          <a:stretch>
            <a:fillRect/>
          </a:stretch>
        </p:blipFill>
        <p:spPr bwMode="auto">
          <a:xfrm>
            <a:off x="2238349" y="1214448"/>
            <a:ext cx="7771787" cy="564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8739206" y="5000636"/>
            <a:ext cx="114300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高级话题：优化健壮性分析图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700627" y="61656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187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4101" t="3750" r="13281" b="24062"/>
          <a:stretch>
            <a:fillRect/>
          </a:stretch>
        </p:blipFill>
        <p:spPr bwMode="auto">
          <a:xfrm>
            <a:off x="1952596" y="1603900"/>
            <a:ext cx="8286808" cy="452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7024694" y="2214554"/>
            <a:ext cx="2357454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完善用例描述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79693" y="618853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607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978" t="33730" r="25543" b="22619"/>
          <a:stretch>
            <a:fillRect/>
          </a:stretch>
        </p:blipFill>
        <p:spPr bwMode="auto">
          <a:xfrm>
            <a:off x="3809984" y="1785926"/>
            <a:ext cx="450059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3952860" y="3214686"/>
            <a:ext cx="235745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67174" y="4786322"/>
            <a:ext cx="271464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10248" y="5715016"/>
            <a:ext cx="178595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完善用例描述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640097" y="602020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295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gray">
          <a:xfrm flipV="1">
            <a:off x="5172075" y="2751158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 flipH="1" flipV="1">
            <a:off x="6565901" y="2751159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>
            <a:off x="5745163" y="5264171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gray">
          <a:xfrm flipH="1">
            <a:off x="7275513" y="3956072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4967288" y="3956072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White">
          <a:xfrm>
            <a:off x="4889500" y="4938733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White">
          <a:xfrm>
            <a:off x="4259264" y="3079771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White">
          <a:xfrm>
            <a:off x="7421563" y="3087709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White">
          <a:xfrm>
            <a:off x="5881689" y="1938359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White">
          <a:xfrm>
            <a:off x="6832601" y="4933972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4473576" y="3303608"/>
            <a:ext cx="481013" cy="484188"/>
            <a:chOff x="523" y="2809"/>
            <a:chExt cx="876" cy="882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5094288" y="5191147"/>
            <a:ext cx="419100" cy="358775"/>
            <a:chOff x="2640" y="3304"/>
            <a:chExt cx="294" cy="252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AutoShape 27"/>
          <p:cNvSpPr>
            <a:spLocks noChangeArrowheads="1"/>
          </p:cNvSpPr>
          <p:nvPr/>
        </p:nvSpPr>
        <p:spPr bwMode="gray">
          <a:xfrm>
            <a:off x="6130925" y="2212997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7646988" y="3311547"/>
            <a:ext cx="469900" cy="446087"/>
            <a:chOff x="3422" y="1347"/>
            <a:chExt cx="330" cy="313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7081838" y="5148283"/>
            <a:ext cx="385762" cy="476250"/>
            <a:chOff x="984" y="878"/>
            <a:chExt cx="3312" cy="4086"/>
          </a:xfrm>
        </p:grpSpPr>
        <p:sp>
          <p:nvSpPr>
            <p:cNvPr id="34" name="Freeform 32"/>
            <p:cNvSpPr>
              <a:spLocks/>
            </p:cNvSpPr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" name="AutoShape 35"/>
          <p:cNvSpPr>
            <a:spLocks/>
          </p:cNvSpPr>
          <p:nvPr/>
        </p:nvSpPr>
        <p:spPr bwMode="auto">
          <a:xfrm>
            <a:off x="2238349" y="1928803"/>
            <a:ext cx="2697187" cy="547687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8509"/>
              <a:gd name="adj5" fmla="val 46093"/>
              <a:gd name="adj6" fmla="val 1330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514350" indent="-51435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将用例文本直接粘贴到健壮性图上。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6"/>
          <p:cNvSpPr>
            <a:spLocks/>
          </p:cNvSpPr>
          <p:nvPr/>
        </p:nvSpPr>
        <p:spPr bwMode="auto">
          <a:xfrm>
            <a:off x="1524001" y="4143380"/>
            <a:ext cx="2360643" cy="109060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从域模型中提取实体对象，如果发现之前有缺漏，则补充上。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AutoShape 37"/>
          <p:cNvSpPr>
            <a:spLocks/>
          </p:cNvSpPr>
          <p:nvPr/>
        </p:nvSpPr>
        <p:spPr bwMode="auto">
          <a:xfrm>
            <a:off x="1738283" y="5786454"/>
            <a:ext cx="2481291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在画健壮性图时修正之前用例中模糊的地方。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AutoShape 38"/>
          <p:cNvSpPr>
            <a:spLocks/>
          </p:cNvSpPr>
          <p:nvPr/>
        </p:nvSpPr>
        <p:spPr bwMode="auto">
          <a:xfrm>
            <a:off x="8270878" y="5286390"/>
            <a:ext cx="2397155" cy="1071569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9829"/>
              <a:gd name="adj5" fmla="val 3248"/>
              <a:gd name="adj6" fmla="val -2117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将每一个屏幕对象定义为边界对象，并进行清晰的命名。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AutoShape 39"/>
          <p:cNvSpPr>
            <a:spLocks/>
          </p:cNvSpPr>
          <p:nvPr/>
        </p:nvSpPr>
        <p:spPr bwMode="auto">
          <a:xfrm>
            <a:off x="8024826" y="1643050"/>
            <a:ext cx="2500330" cy="1285884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107233"/>
              <a:gd name="adj6" fmla="val -688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切记控制器对象大部分时候对应的是逻辑操作方法，偶尔也会对应真实的控制器对象。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7257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高级话题：健壮性分析的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项指导建议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462823" y="642142"/>
            <a:ext cx="491490" cy="318085"/>
            <a:chOff x="3017520" y="601990"/>
            <a:chExt cx="491490" cy="414010"/>
          </a:xfrm>
        </p:grpSpPr>
        <p:sp>
          <p:nvSpPr>
            <p:cNvPr id="51" name="燕尾形 5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2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gray">
          <a:xfrm flipV="1">
            <a:off x="5172075" y="2751158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 flipH="1" flipV="1">
            <a:off x="6565901" y="2751159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>
            <a:off x="5745163" y="5264171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gray">
          <a:xfrm flipH="1">
            <a:off x="7275513" y="3956072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4967288" y="3956072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White">
          <a:xfrm>
            <a:off x="4889500" y="4938733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White">
          <a:xfrm>
            <a:off x="4259264" y="3079771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White">
          <a:xfrm>
            <a:off x="7421563" y="3087709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White">
          <a:xfrm>
            <a:off x="5881689" y="1938359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White">
          <a:xfrm>
            <a:off x="6832601" y="4933972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473576" y="3303608"/>
            <a:ext cx="481013" cy="484188"/>
            <a:chOff x="523" y="2809"/>
            <a:chExt cx="876" cy="882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094288" y="5191147"/>
            <a:ext cx="419100" cy="358775"/>
            <a:chOff x="2640" y="3304"/>
            <a:chExt cx="294" cy="252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AutoShape 27"/>
          <p:cNvSpPr>
            <a:spLocks noChangeArrowheads="1"/>
          </p:cNvSpPr>
          <p:nvPr/>
        </p:nvSpPr>
        <p:spPr bwMode="gray">
          <a:xfrm>
            <a:off x="6130925" y="2212997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28"/>
          <p:cNvGrpSpPr>
            <a:grpSpLocks/>
          </p:cNvGrpSpPr>
          <p:nvPr/>
        </p:nvGrpSpPr>
        <p:grpSpPr bwMode="auto">
          <a:xfrm>
            <a:off x="7646988" y="3311547"/>
            <a:ext cx="469900" cy="446087"/>
            <a:chOff x="3422" y="1347"/>
            <a:chExt cx="330" cy="313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Group 31"/>
          <p:cNvGrpSpPr>
            <a:grpSpLocks/>
          </p:cNvGrpSpPr>
          <p:nvPr/>
        </p:nvGrpSpPr>
        <p:grpSpPr bwMode="auto">
          <a:xfrm>
            <a:off x="7081838" y="5148283"/>
            <a:ext cx="385762" cy="476250"/>
            <a:chOff x="984" y="878"/>
            <a:chExt cx="3312" cy="4086"/>
          </a:xfrm>
        </p:grpSpPr>
        <p:sp>
          <p:nvSpPr>
            <p:cNvPr id="34" name="Freeform 32"/>
            <p:cNvSpPr>
              <a:spLocks/>
            </p:cNvSpPr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" name="AutoShape 35"/>
          <p:cNvSpPr>
            <a:spLocks/>
          </p:cNvSpPr>
          <p:nvPr/>
        </p:nvSpPr>
        <p:spPr bwMode="auto">
          <a:xfrm>
            <a:off x="2238349" y="1928803"/>
            <a:ext cx="2697187" cy="547687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8509"/>
              <a:gd name="adj5" fmla="val 46093"/>
              <a:gd name="adj6" fmla="val 1330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514350" indent="-51435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健壮性分析时不要太多关注箭头的指向。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AutoShape 36"/>
          <p:cNvSpPr>
            <a:spLocks/>
          </p:cNvSpPr>
          <p:nvPr/>
        </p:nvSpPr>
        <p:spPr bwMode="auto">
          <a:xfrm>
            <a:off x="1524001" y="4143380"/>
            <a:ext cx="2360643" cy="109060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在画健壮性图时，如果调用另一个用例，就直接在图上画出调用此用例即可。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AutoShape 37"/>
          <p:cNvSpPr>
            <a:spLocks/>
          </p:cNvSpPr>
          <p:nvPr/>
        </p:nvSpPr>
        <p:spPr bwMode="auto">
          <a:xfrm>
            <a:off x="1738283" y="5786454"/>
            <a:ext cx="2481291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8.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切记健壮性分析描绘的是概要设计而不是详细设计。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AutoShape 38"/>
          <p:cNvSpPr>
            <a:spLocks/>
          </p:cNvSpPr>
          <p:nvPr/>
        </p:nvSpPr>
        <p:spPr bwMode="auto">
          <a:xfrm>
            <a:off x="8270878" y="5072075"/>
            <a:ext cx="2397155" cy="1071569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9829"/>
              <a:gd name="adj5" fmla="val 17258"/>
              <a:gd name="adj6" fmla="val -228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9.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健壮性图上的边界对象和实体对象会转化为时序图中的对象实例，而控制器对象会转化为消息。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AutoShape 39"/>
          <p:cNvSpPr>
            <a:spLocks/>
          </p:cNvSpPr>
          <p:nvPr/>
        </p:nvSpPr>
        <p:spPr bwMode="auto">
          <a:xfrm>
            <a:off x="8024826" y="1643050"/>
            <a:ext cx="2500330" cy="1285884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107233"/>
              <a:gd name="adj6" fmla="val -688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10.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切记健壮性图是用例的“对象化图示”，它的目的是优化和完善用例文本和域模型。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7257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高级话题：健壮性分析的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项指导建议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427914" y="627404"/>
            <a:ext cx="491490" cy="318085"/>
            <a:chOff x="3017520" y="601990"/>
            <a:chExt cx="491490" cy="414010"/>
          </a:xfrm>
        </p:grpSpPr>
        <p:sp>
          <p:nvSpPr>
            <p:cNvPr id="51" name="燕尾形 5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4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  <p:extLst>
      <p:ext uri="{BB962C8B-B14F-4D97-AF65-F5344CB8AC3E}">
        <p14:creationId xmlns:p14="http://schemas.microsoft.com/office/powerpoint/2010/main" val="41597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4101" t="3750" r="13281" b="24062"/>
          <a:stretch>
            <a:fillRect/>
          </a:stretch>
        </p:blipFill>
        <p:spPr bwMode="auto">
          <a:xfrm>
            <a:off x="2024034" y="1571612"/>
            <a:ext cx="8286808" cy="452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8810644" y="3500438"/>
            <a:ext cx="92869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793232" y="583840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9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3515" t="9375" r="19726" b="40000"/>
          <a:stretch>
            <a:fillRect/>
          </a:stretch>
        </p:blipFill>
        <p:spPr bwMode="auto">
          <a:xfrm>
            <a:off x="1524000" y="2714620"/>
            <a:ext cx="4143372" cy="17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24609" t="23256" r="33789" b="36046"/>
          <a:stretch>
            <a:fillRect/>
          </a:stretch>
        </p:blipFill>
        <p:spPr bwMode="auto">
          <a:xfrm>
            <a:off x="6167439" y="2500306"/>
            <a:ext cx="4226749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1452530" y="2500306"/>
            <a:ext cx="2285984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381752" y="2500306"/>
            <a:ext cx="1928794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箭头 9"/>
          <p:cNvSpPr/>
          <p:nvPr/>
        </p:nvSpPr>
        <p:spPr>
          <a:xfrm>
            <a:off x="3881423" y="2786058"/>
            <a:ext cx="2367839" cy="714380"/>
          </a:xfrm>
          <a:prstGeom prst="notched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38480" y="3357562"/>
            <a:ext cx="1714512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810644" y="2428868"/>
            <a:ext cx="1643074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上箭头 15"/>
          <p:cNvSpPr/>
          <p:nvPr/>
        </p:nvSpPr>
        <p:spPr>
          <a:xfrm>
            <a:off x="4952992" y="3786190"/>
            <a:ext cx="4929222" cy="571504"/>
          </a:xfrm>
          <a:prstGeom prst="bentUp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793232" y="588916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8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955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系统主执行者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系统辅执行者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系统边界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系统用例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用例关系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52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4609" t="23256" r="33789" b="36046"/>
          <a:stretch>
            <a:fillRect/>
          </a:stretch>
        </p:blipFill>
        <p:spPr bwMode="auto">
          <a:xfrm>
            <a:off x="2381224" y="1862396"/>
            <a:ext cx="7358114" cy="43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基于健壮性分析更新域模型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767858" y="58891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70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壁纸描述：卡通 漫画 问号；壁纸尺寸：1600X160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788" t="3649" r="17518"/>
          <a:stretch>
            <a:fillRect/>
          </a:stretch>
        </p:blipFill>
        <p:spPr bwMode="auto">
          <a:xfrm>
            <a:off x="8524860" y="3214686"/>
            <a:ext cx="2143140" cy="3143248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9584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有丰富的类似项目经验；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熟悉业务细节；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思考：健壮性分析在什么情况可以不做？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90870" y="57113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724" y="1543594"/>
            <a:ext cx="10521395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在用例驱动的开发模式中，用例的准确完整性是关键；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zh-CN" altLang="en-US" dirty="0"/>
              <a:t>健壮性分析技术两个主要的价值：其一帮助完善用例分析结果；其二完善域模型，做为需求分析走向系统设计的过度技术；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zh-CN" altLang="en-US" dirty="0"/>
              <a:t>不要花费太多的精力和时间在本阶段，本阶段的成果也仅起到过度作用，不纳入最终文档；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02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18359" t="5000" r="18359" b="8750"/>
          <a:stretch>
            <a:fillRect/>
          </a:stretch>
        </p:blipFill>
        <p:spPr bwMode="auto">
          <a:xfrm>
            <a:off x="1105989" y="123091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129036" y="61540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48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8359" y="1533757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240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603900"/>
            <a:ext cx="611737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主语只能是执行者或系统。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7098" y="1603900"/>
            <a:ext cx="3905039" cy="45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基本路径的书写要求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5230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3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40576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2024035" y="300037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7144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这里可能出现意外的情况吗？</a:t>
            </a: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790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3218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3218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30003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客户输入非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倍数怎么办？</a:t>
            </a: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8576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客户余额不足怎么办？</a:t>
            </a: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6076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7148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这个时候网络连接失败了怎么办？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7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>
            <a:spLocks/>
          </p:cNvSpPr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>
            <a:spLocks/>
          </p:cNvSpPr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02661" y="638266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39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4184</TotalTime>
  <Words>1498</Words>
  <Application>Microsoft Office PowerPoint</Application>
  <PresentationFormat>宽屏</PresentationFormat>
  <Paragraphs>174</Paragraphs>
  <Slides>43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隶书</vt:lpstr>
      <vt:lpstr>微软雅黑</vt:lpstr>
      <vt:lpstr>Calibri</vt:lpstr>
      <vt:lpstr>宋体</vt:lpstr>
      <vt:lpstr>华康俪金黑W8(P)</vt:lpstr>
      <vt:lpstr>Times New Roman</vt:lpstr>
      <vt:lpstr>Arial</vt:lpstr>
      <vt:lpstr>Calibri Light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340</cp:revision>
  <dcterms:created xsi:type="dcterms:W3CDTF">2013-08-14T15:08:40Z</dcterms:created>
  <dcterms:modified xsi:type="dcterms:W3CDTF">2017-01-16T05:04:45Z</dcterms:modified>
</cp:coreProperties>
</file>